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Fugaz One"/>
      <p:regular r:id="rId20"/>
    </p:embeddedFont>
    <p:embeddedFont>
      <p:font typeface="Ultra"/>
      <p:regular r:id="rId21"/>
    </p:embeddedFont>
    <p:embeddedFont>
      <p:font typeface="Alfa Slab One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0D57EC8-ABA4-4411-BC0A-59F9F78B6E14}">
  <a:tblStyle styleId="{20D57EC8-ABA4-4411-BC0A-59F9F78B6E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ugazOne-regular.fntdata"/><Relationship Id="rId11" Type="http://schemas.openxmlformats.org/officeDocument/2006/relationships/slide" Target="slides/slide6.xml"/><Relationship Id="rId22" Type="http://schemas.openxmlformats.org/officeDocument/2006/relationships/font" Target="fonts/AlfaSlabOne-regular.fntdata"/><Relationship Id="rId10" Type="http://schemas.openxmlformats.org/officeDocument/2006/relationships/slide" Target="slides/slide5.xml"/><Relationship Id="rId21" Type="http://schemas.openxmlformats.org/officeDocument/2006/relationships/font" Target="fonts/Ultr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open?id=1YhsZNUVMz_28sLGAmD4C11x2C7cniKFxscnZfc5TsWQ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jLGXoGsYhfA5fl4HDejXRpbE1iFd0kxaf_P5jYEJhDw/edit?usp=sharin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21f1a75f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21f1a75f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-GB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d2a6dd6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d2a6dd6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BQ3, which will help students to develop a deeper knowledge of any TOK theme or area of knowledge. This will not only help them to master the TOK course in general, but also craft a great exhibition or essay.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7be60a887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7be60a887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66% of the final mark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Chosen from a list of 6 ‘prescribed titles’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Done in the second year of the Diploma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1600 words long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Difficult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Characteristics of the essay include: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Second-order knowledge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Different perspectives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Linked to areas of knowledge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Use of real-life situations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Application of arguments and analysis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Your own perspective, opinion, judgement, experiences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4e90a85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4e90a85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Handout is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here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ec1a5d791_1_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ec1a5d791_1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The more creative, the better!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This can be regularly drawn rectangles, or a much more abstract division of spaces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ec1a5d791_1_1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ec1a5d791_1_1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See next slide for answers - only one is surprising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d15c2b46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d15c2b46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Last point arguably the surprising one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Teachers can add to this list of they want. It is not meant to be an exhaustive list.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4e90a855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4e90a855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7be60a887_0_3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7be60a887_0_3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Debrief, focusing on difficulties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-GB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BQ3 assessment tracker</a:t>
            </a: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3a35dde64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3a35dde64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20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3389100" y="0"/>
            <a:ext cx="5754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321825" y="694100"/>
            <a:ext cx="2143800" cy="3149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23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26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 txBox="1"/>
          <p:nvPr>
            <p:ph type="title"/>
          </p:nvPr>
        </p:nvSpPr>
        <p:spPr>
          <a:xfrm>
            <a:off x="232878" y="219975"/>
            <a:ext cx="2336400" cy="915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232875" y="1290250"/>
            <a:ext cx="2336400" cy="3522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28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16"/>
          <p:cNvSpPr txBox="1"/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 1">
  <p:cSld name="AUTOLAYOUT_31">
    <p:bg>
      <p:bgPr>
        <a:solidFill>
          <a:srgbClr val="FFFF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7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32"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232878" y="219975"/>
            <a:ext cx="2336400" cy="915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232875" y="1290250"/>
            <a:ext cx="2336400" cy="3522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121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9"/>
          <p:cNvSpPr/>
          <p:nvPr/>
        </p:nvSpPr>
        <p:spPr>
          <a:xfrm>
            <a:off x="2705800" y="0"/>
            <a:ext cx="64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9"/>
          <p:cNvSpPr txBox="1"/>
          <p:nvPr>
            <p:ph type="title"/>
          </p:nvPr>
        </p:nvSpPr>
        <p:spPr>
          <a:xfrm>
            <a:off x="304800" y="710000"/>
            <a:ext cx="2089800" cy="759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04800" y="1554150"/>
            <a:ext cx="2089800" cy="331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120">
    <p:bg>
      <p:bgPr>
        <a:solidFill>
          <a:srgbClr val="FFFF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0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7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document/d/1Ju6AHa-qfKhVLt84_93tqeuCGxE69FrnDEMh6opfBZI/edit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 txBox="1"/>
          <p:nvPr>
            <p:ph type="ctrTitle"/>
          </p:nvPr>
        </p:nvSpPr>
        <p:spPr>
          <a:xfrm>
            <a:off x="952075" y="1547425"/>
            <a:ext cx="7268100" cy="178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lt1"/>
                </a:solidFill>
                <a:latin typeface="Fugaz One"/>
                <a:ea typeface="Fugaz One"/>
                <a:cs typeface="Fugaz One"/>
                <a:sym typeface="Fugaz One"/>
              </a:rPr>
              <a:t>INTRODUCING THE TOK ESSAY</a:t>
            </a:r>
            <a:endParaRPr sz="7200">
              <a:solidFill>
                <a:schemeClr val="lt1"/>
              </a:solidFill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952075" y="3916350"/>
            <a:ext cx="7268100" cy="6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D0E0E3"/>
                </a:solidFill>
              </a:rPr>
              <a:t>I understand how to structure a TOK essay, and can list some characteristics of a good essay</a:t>
            </a:r>
            <a:endParaRPr i="1" sz="2400">
              <a:solidFill>
                <a:srgbClr val="D0E0E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0E0E3"/>
              </a:solidFill>
            </a:endParaRPr>
          </a:p>
        </p:txBody>
      </p:sp>
      <p:sp>
        <p:nvSpPr>
          <p:cNvPr id="101" name="Google Shape;101;p21"/>
          <p:cNvSpPr txBox="1"/>
          <p:nvPr/>
        </p:nvSpPr>
        <p:spPr>
          <a:xfrm>
            <a:off x="1776425" y="356375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BQ3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Spin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3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37797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65" name="Google Shape;165;p30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-GB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8" name="Google Shape;168;p3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 rotWithShape="1">
          <a:blip r:embed="rId3">
            <a:alphaModFix/>
          </a:blip>
          <a:srcRect b="0" l="8284" r="8284" t="0"/>
          <a:stretch/>
        </p:blipFill>
        <p:spPr>
          <a:xfrm>
            <a:off x="2705775" y="-9"/>
            <a:ext cx="64382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 txBox="1"/>
          <p:nvPr>
            <p:ph type="title"/>
          </p:nvPr>
        </p:nvSpPr>
        <p:spPr>
          <a:xfrm>
            <a:off x="304800" y="710000"/>
            <a:ext cx="2089800" cy="110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3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endParaRPr b="0" sz="33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04800" y="2011375"/>
            <a:ext cx="2089800" cy="28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100"/>
              <a:t>Write down everything you know about the TOK essay.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ssayWriting725.jpeg" id="114" name="Google Shape;114;p23"/>
          <p:cNvPicPr preferRelativeResize="0"/>
          <p:nvPr/>
        </p:nvPicPr>
        <p:blipFill rotWithShape="1">
          <a:blip r:embed="rId3">
            <a:alphaModFix/>
          </a:blip>
          <a:srcRect b="7784" l="0" r="0" t="7784"/>
          <a:stretch/>
        </p:blipFill>
        <p:spPr>
          <a:xfrm>
            <a:off x="0" y="0"/>
            <a:ext cx="9144005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/>
          <p:nvPr/>
        </p:nvSpPr>
        <p:spPr>
          <a:xfrm>
            <a:off x="0" y="0"/>
            <a:ext cx="2811300" cy="51435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3"/>
          <p:cNvSpPr txBox="1"/>
          <p:nvPr>
            <p:ph type="title"/>
          </p:nvPr>
        </p:nvSpPr>
        <p:spPr>
          <a:xfrm>
            <a:off x="339450" y="219975"/>
            <a:ext cx="2229900" cy="10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Pairs</a:t>
            </a:r>
            <a:endParaRPr b="0" sz="48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39450" y="1425425"/>
            <a:ext cx="2294400" cy="33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</a:rPr>
              <a:t>Read ‘Structuring the TOK essay’ </a:t>
            </a:r>
            <a:r>
              <a:rPr lang="en-GB" sz="2200" u="sng">
                <a:solidFill>
                  <a:schemeClr val="hlink"/>
                </a:solidFill>
                <a:hlinkClick r:id="rId4"/>
              </a:rPr>
              <a:t>document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</a:rPr>
              <a:t>Find </a:t>
            </a:r>
            <a:r>
              <a:rPr b="1" lang="en-GB" sz="2200">
                <a:solidFill>
                  <a:schemeClr val="dk2"/>
                </a:solidFill>
              </a:rPr>
              <a:t>at least</a:t>
            </a:r>
            <a:r>
              <a:rPr lang="en-GB" sz="2200">
                <a:solidFill>
                  <a:schemeClr val="dk2"/>
                </a:solidFill>
              </a:rPr>
              <a:t> one thing that you don’t understand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 amt="60000"/>
          </a:blip>
          <a:srcRect b="8779" l="0" r="0" t="8779"/>
          <a:stretch/>
        </p:blipFill>
        <p:spPr>
          <a:xfrm>
            <a:off x="0" y="0"/>
            <a:ext cx="351259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 txBox="1"/>
          <p:nvPr>
            <p:ph type="title"/>
          </p:nvPr>
        </p:nvSpPr>
        <p:spPr>
          <a:xfrm>
            <a:off x="210150" y="307825"/>
            <a:ext cx="31122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latin typeface="Ultra"/>
                <a:ea typeface="Ultra"/>
                <a:cs typeface="Ultra"/>
                <a:sym typeface="Ultra"/>
              </a:rPr>
              <a:t>On </a:t>
            </a:r>
            <a:r>
              <a:rPr lang="en-GB" sz="4800">
                <a:latin typeface="Ultra"/>
                <a:ea typeface="Ultra"/>
                <a:cs typeface="Ultra"/>
                <a:sym typeface="Ultra"/>
              </a:rPr>
              <a:t>BIG</a:t>
            </a:r>
            <a:r>
              <a:rPr b="0" lang="en-GB" sz="4800">
                <a:latin typeface="Ultra"/>
                <a:ea typeface="Ultra"/>
                <a:cs typeface="Ultra"/>
                <a:sym typeface="Ultra"/>
              </a:rPr>
              <a:t> paper...</a:t>
            </a:r>
            <a:endParaRPr b="0" sz="48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4011825" y="364950"/>
            <a:ext cx="4850400" cy="44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</a:t>
            </a:r>
            <a:r>
              <a:rPr b="1" lang="en-GB"/>
              <a:t>pairs </a:t>
            </a:r>
            <a:r>
              <a:rPr lang="en-GB"/>
              <a:t>or </a:t>
            </a:r>
            <a:r>
              <a:rPr b="1" lang="en-GB"/>
              <a:t>threes</a:t>
            </a:r>
            <a:r>
              <a:rPr lang="en-GB"/>
              <a:t>, </a:t>
            </a:r>
            <a:r>
              <a:rPr lang="en-GB"/>
              <a:t>divide </a:t>
            </a:r>
            <a:r>
              <a:rPr lang="en-GB"/>
              <a:t>up your A3 paper into 7 different spaces. Express the elements of the TOK essay in </a:t>
            </a:r>
            <a:r>
              <a:rPr b="1" lang="en-GB"/>
              <a:t>visual form</a:t>
            </a:r>
            <a:r>
              <a:rPr lang="en-GB"/>
              <a:t> (diagrams, sketches, etc.). You may also use up to </a:t>
            </a:r>
            <a:r>
              <a:rPr b="1" lang="en-GB"/>
              <a:t>5</a:t>
            </a:r>
            <a:r>
              <a:rPr lang="en-GB"/>
              <a:t> words for each element -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Introduction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Argument 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Argument 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Challenging the question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Conclusion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Bibliography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Leave </a:t>
            </a:r>
            <a:r>
              <a:rPr lang="en-GB"/>
              <a:t>one part of the paper blank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0" r="5767" t="0"/>
          <a:stretch/>
        </p:blipFill>
        <p:spPr>
          <a:xfrm>
            <a:off x="3736450" y="466338"/>
            <a:ext cx="5018525" cy="421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>
            <p:ph type="title"/>
          </p:nvPr>
        </p:nvSpPr>
        <p:spPr>
          <a:xfrm>
            <a:off x="321825" y="1501025"/>
            <a:ext cx="32280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Read through the descriptions of essay characteristics</a:t>
            </a:r>
            <a:endParaRPr b="0" sz="24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Decide which ones are </a:t>
            </a:r>
            <a:r>
              <a:rPr lang="en-GB" sz="24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EFFECTIVE</a:t>
            </a:r>
            <a:r>
              <a:rPr b="0" lang="en-GB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and which ones are </a:t>
            </a:r>
            <a:r>
              <a:rPr lang="en-GB" sz="2400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INEFFECTIVE</a:t>
            </a:r>
            <a:endParaRPr sz="2400">
              <a:solidFill>
                <a:srgbClr val="CC412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398450" y="362225"/>
            <a:ext cx="35142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Characteristics of a good TOK essay</a:t>
            </a:r>
            <a:endParaRPr sz="23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 b="0" l="0" r="5767" t="0"/>
          <a:stretch/>
        </p:blipFill>
        <p:spPr>
          <a:xfrm>
            <a:off x="4288775" y="620400"/>
            <a:ext cx="4672224" cy="392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6"/>
          <p:cNvSpPr txBox="1"/>
          <p:nvPr>
            <p:ph type="title"/>
          </p:nvPr>
        </p:nvSpPr>
        <p:spPr>
          <a:xfrm>
            <a:off x="164950" y="242750"/>
            <a:ext cx="4056300" cy="44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500"/>
              <a:buFont typeface="Proxima Nova"/>
              <a:buChar char="●"/>
            </a:pPr>
            <a:r>
              <a:rPr lang="en-GB" sz="15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Shows an awareness of his or her own perspective as a knower in relation to other </a:t>
            </a:r>
            <a:r>
              <a:rPr lang="en-GB" sz="15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perspectives</a:t>
            </a:r>
            <a:endParaRPr sz="15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500"/>
              <a:buFont typeface="Proxima Nova"/>
              <a:buChar char="●"/>
            </a:pPr>
            <a:r>
              <a:rPr lang="en-GB" sz="15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Argument in the essay are fully justified </a:t>
            </a:r>
            <a:endParaRPr sz="15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500"/>
              <a:buFont typeface="Proxima Nova"/>
              <a:buChar char="●"/>
            </a:pPr>
            <a:r>
              <a:rPr lang="en-GB" sz="15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Clear and coherent arguments</a:t>
            </a:r>
            <a:endParaRPr sz="15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500"/>
              <a:buFont typeface="Proxima Nova"/>
              <a:buChar char="●"/>
            </a:pPr>
            <a:r>
              <a:rPr lang="en-GB" sz="15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The arguments are effectively evaluated</a:t>
            </a:r>
            <a:endParaRPr sz="15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500"/>
              <a:buFont typeface="Proxima Nova"/>
              <a:buChar char="●"/>
            </a:pPr>
            <a:r>
              <a:rPr lang="en-GB" sz="15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Examples are fresh, original, and specific</a:t>
            </a:r>
            <a:endParaRPr sz="15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CC412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500"/>
              <a:buFont typeface="Proxima Nova"/>
              <a:buChar char="●"/>
            </a:pPr>
            <a:r>
              <a:rPr lang="en-GB" sz="1500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Not enough personal thoughts and opinions</a:t>
            </a:r>
            <a:endParaRPr sz="1500">
              <a:solidFill>
                <a:srgbClr val="CC412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500"/>
              <a:buFont typeface="Proxima Nova"/>
              <a:buChar char="●"/>
            </a:pPr>
            <a:r>
              <a:rPr lang="en-GB" sz="1500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Too many generalizations</a:t>
            </a:r>
            <a:endParaRPr sz="1500">
              <a:solidFill>
                <a:srgbClr val="CC412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500"/>
              <a:buFont typeface="Proxima Nova"/>
              <a:buChar char="●"/>
            </a:pPr>
            <a:r>
              <a:rPr lang="en-GB" sz="1500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Misunderstandings about the AOKs - </a:t>
            </a:r>
            <a:endParaRPr sz="1500">
              <a:solidFill>
                <a:srgbClr val="CC412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500"/>
              <a:buFont typeface="Proxima Nova"/>
              <a:buChar char="●"/>
            </a:pPr>
            <a:r>
              <a:rPr lang="en-GB" sz="1500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RLSs chosen because of suitability rather than interest </a:t>
            </a:r>
            <a:endParaRPr sz="1500">
              <a:solidFill>
                <a:srgbClr val="CC412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lleryWalk.jpg" id="142" name="Google Shape;142;p27"/>
          <p:cNvPicPr preferRelativeResize="0"/>
          <p:nvPr/>
        </p:nvPicPr>
        <p:blipFill rotWithShape="1">
          <a:blip r:embed="rId3">
            <a:alphaModFix/>
          </a:blip>
          <a:srcRect b="0" l="-1313" r="8168" t="0"/>
          <a:stretch/>
        </p:blipFill>
        <p:spPr>
          <a:xfrm>
            <a:off x="1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/>
          <p:nvPr/>
        </p:nvSpPr>
        <p:spPr>
          <a:xfrm>
            <a:off x="0" y="861175"/>
            <a:ext cx="4568400" cy="34278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7"/>
          <p:cNvSpPr txBox="1"/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Gallery walk</a:t>
            </a:r>
            <a:endParaRPr sz="3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Which group has been the most creative </a:t>
            </a:r>
            <a:r>
              <a:rPr lang="en-GB" sz="2400" u="sng"/>
              <a:t>and</a:t>
            </a:r>
            <a:r>
              <a:rPr lang="en-GB" sz="2400"/>
              <a:t> comprehensive?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/>
          <p:nvPr/>
        </p:nvSpPr>
        <p:spPr>
          <a:xfrm>
            <a:off x="0" y="0"/>
            <a:ext cx="2811300" cy="51435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232875" y="584025"/>
            <a:ext cx="2336400" cy="42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What questions do you still have about how to write a TOK essay?</a:t>
            </a:r>
            <a:endParaRPr sz="3000">
              <a:solidFill>
                <a:schemeClr val="dk2"/>
              </a:solidFill>
            </a:endParaRPr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1300" y="562938"/>
            <a:ext cx="6027899" cy="4017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GB" sz="1400"/>
              <a:t>During this lesson, we consider the </a:t>
            </a:r>
            <a:r>
              <a:rPr i="1" lang="en-GB" sz="1400">
                <a:highlight>
                  <a:srgbClr val="D0E0E3"/>
                </a:highlight>
              </a:rPr>
              <a:t>highlighted</a:t>
            </a:r>
            <a:r>
              <a:rPr i="1" lang="en-GB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-GB" sz="1400"/>
              <a:t>The images used in the presentation slides can also give students ideas about selecting exhibition objects</a:t>
            </a:r>
            <a:endParaRPr i="1" sz="1400"/>
          </a:p>
        </p:txBody>
      </p:sp>
      <p:graphicFrame>
        <p:nvGraphicFramePr>
          <p:cNvPr id="159" name="Google Shape;159;p29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{20D57EC8-ABA4-4411-BC0A-59F9F78B6E14}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0E0E3"/>
                    </a:solidFill>
                  </a:tcPr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